
<file path=[Content_Types].xml><?xml version="1.0" encoding="utf-8"?>
<Types xmlns="http://schemas.openxmlformats.org/package/2006/content-types"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57" r:id="rId4"/>
    <p:sldId id="295" r:id="rId5"/>
    <p:sldId id="258" r:id="rId6"/>
    <p:sldId id="296" r:id="rId7"/>
    <p:sldId id="259" r:id="rId8"/>
    <p:sldId id="263" r:id="rId9"/>
    <p:sldId id="278" r:id="rId10"/>
    <p:sldId id="279" r:id="rId11"/>
    <p:sldId id="277" r:id="rId12"/>
    <p:sldId id="297" r:id="rId13"/>
    <p:sldId id="281" r:id="rId14"/>
    <p:sldId id="282" r:id="rId15"/>
    <p:sldId id="262" r:id="rId16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28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10D1-232E-46D5-818B-0F3B201DA751}" type="datetimeFigureOut">
              <a:rPr lang="sk-SK" smtClean="0"/>
              <a:t>24. 10. 2012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61F8-9015-428B-8BDD-2DB6021548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32352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10D1-232E-46D5-818B-0F3B201DA751}" type="datetimeFigureOut">
              <a:rPr lang="sk-SK" smtClean="0"/>
              <a:t>24. 10. 2012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61F8-9015-428B-8BDD-2DB6021548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34050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10D1-232E-46D5-818B-0F3B201DA751}" type="datetimeFigureOut">
              <a:rPr lang="sk-SK" smtClean="0"/>
              <a:t>24. 10. 2012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61F8-9015-428B-8BDD-2DB6021548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79982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10D1-232E-46D5-818B-0F3B201DA751}" type="datetimeFigureOut">
              <a:rPr lang="sk-SK" smtClean="0"/>
              <a:t>24. 10. 2012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61F8-9015-428B-8BDD-2DB6021548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5192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10D1-232E-46D5-818B-0F3B201DA751}" type="datetimeFigureOut">
              <a:rPr lang="sk-SK" smtClean="0"/>
              <a:t>24. 10. 2012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61F8-9015-428B-8BDD-2DB6021548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3665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10D1-232E-46D5-818B-0F3B201DA751}" type="datetimeFigureOut">
              <a:rPr lang="sk-SK" smtClean="0"/>
              <a:t>24. 10. 2012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61F8-9015-428B-8BDD-2DB6021548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1094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10D1-232E-46D5-818B-0F3B201DA751}" type="datetimeFigureOut">
              <a:rPr lang="sk-SK" smtClean="0"/>
              <a:t>24. 10. 2012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61F8-9015-428B-8BDD-2DB6021548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71283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10D1-232E-46D5-818B-0F3B201DA751}" type="datetimeFigureOut">
              <a:rPr lang="sk-SK" smtClean="0"/>
              <a:t>24. 10. 2012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61F8-9015-428B-8BDD-2DB6021548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360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10D1-232E-46D5-818B-0F3B201DA751}" type="datetimeFigureOut">
              <a:rPr lang="sk-SK" smtClean="0"/>
              <a:t>24. 10. 2012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61F8-9015-428B-8BDD-2DB6021548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21515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10D1-232E-46D5-818B-0F3B201DA751}" type="datetimeFigureOut">
              <a:rPr lang="sk-SK" smtClean="0"/>
              <a:t>24. 10. 2012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61F8-9015-428B-8BDD-2DB6021548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90951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10D1-232E-46D5-818B-0F3B201DA751}" type="datetimeFigureOut">
              <a:rPr lang="sk-SK" smtClean="0"/>
              <a:t>24. 10. 2012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61F8-9015-428B-8BDD-2DB6021548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8516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610D1-232E-46D5-818B-0F3B201DA751}" type="datetimeFigureOut">
              <a:rPr lang="sk-SK" smtClean="0"/>
              <a:t>24. 10. 2012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361F8-9015-428B-8BDD-2DB6021548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5576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5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6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mfsr.sk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10. Stúpajúca voda</a:t>
            </a:r>
            <a:endParaRPr lang="sk-S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Martin Plesch</a:t>
            </a:r>
            <a:endParaRPr lang="sk-SK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0041778"/>
              </p:ext>
            </p:extLst>
          </p:nvPr>
        </p:nvGraphicFramePr>
        <p:xfrm>
          <a:off x="4514850" y="3340100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4850" y="3340100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400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Výsledný objem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r>
              <a:rPr lang="sk-SK" dirty="0" smtClean="0"/>
              <a:t>Prepíšme si rovnicu inak</a:t>
            </a:r>
          </a:p>
          <a:p>
            <a:endParaRPr lang="sk-SK" dirty="0" smtClean="0"/>
          </a:p>
          <a:p>
            <a:r>
              <a:rPr lang="sk-SK" dirty="0" smtClean="0"/>
              <a:t>Ak sa teplota zníži asi o 20% (z 367K na 300 K),</a:t>
            </a:r>
            <a:r>
              <a:rPr lang="sk-SK" dirty="0"/>
              <a:t> </a:t>
            </a:r>
            <a:r>
              <a:rPr lang="sk-SK" dirty="0" smtClean="0"/>
              <a:t>rovnako sa musí zmenšiť aj objem vzduchu</a:t>
            </a:r>
          </a:p>
          <a:p>
            <a:r>
              <a:rPr lang="sk-SK" dirty="0" smtClean="0"/>
              <a:t>Pri pohári vysokom asi 10 cm sú to asi 2cm</a:t>
            </a:r>
          </a:p>
          <a:p>
            <a:r>
              <a:rPr lang="sk-SK" dirty="0" smtClean="0"/>
              <a:t>Zodpovedá experimentu – hotovo</a:t>
            </a:r>
          </a:p>
          <a:p>
            <a:endParaRPr lang="sk-SK" dirty="0"/>
          </a:p>
          <a:p>
            <a:pPr marL="0" indent="0" algn="ctr">
              <a:buNone/>
            </a:pPr>
            <a:r>
              <a:rPr lang="sk-SK" dirty="0" smtClean="0"/>
              <a:t>Naozaj?</a:t>
            </a: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4367314"/>
              </p:ext>
            </p:extLst>
          </p:nvPr>
        </p:nvGraphicFramePr>
        <p:xfrm>
          <a:off x="6012160" y="1700808"/>
          <a:ext cx="1230313" cy="104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8" name="Equation" r:id="rId3" imgW="507960" imgH="431640" progId="Equation.DSMT4">
                  <p:embed/>
                </p:oleObj>
              </mc:Choice>
              <mc:Fallback>
                <p:oleObj name="Equation" r:id="rId3" imgW="507960" imgH="431640" progId="Equation.DSMT4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1700808"/>
                        <a:ext cx="1230313" cy="1046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579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Stavová rovnica ešte raz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endParaRPr lang="sk-SK" dirty="0" smtClean="0"/>
          </a:p>
          <a:p>
            <a:r>
              <a:rPr lang="sk-SK" dirty="0" smtClean="0"/>
              <a:t>Nezabudli sme na niečo?</a:t>
            </a:r>
          </a:p>
          <a:p>
            <a:r>
              <a:rPr lang="sk-SK" dirty="0" smtClean="0"/>
              <a:t>Zostáva počet častíc v plyne rovnaký aj pri procese horenia?</a:t>
            </a:r>
            <a:endParaRPr lang="sk-SK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5015904"/>
              </p:ext>
            </p:extLst>
          </p:nvPr>
        </p:nvGraphicFramePr>
        <p:xfrm>
          <a:off x="3563888" y="1484784"/>
          <a:ext cx="2232769" cy="648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3" name="Equation" r:id="rId3" imgW="698400" imgH="203040" progId="Equation.DSMT4">
                  <p:embed/>
                </p:oleObj>
              </mc:Choice>
              <mc:Fallback>
                <p:oleObj name="Equation" r:id="rId3" imgW="698400" imgH="203040" progId="Equation.DSMT4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1484784"/>
                        <a:ext cx="2232769" cy="6486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263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Korekcia na zmenu častíc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Z troch molekúl kyslíka vzniknú štyri molekuly </a:t>
            </a:r>
            <a:r>
              <a:rPr lang="sk-SK" dirty="0" smtClean="0"/>
              <a:t>(dve </a:t>
            </a:r>
            <a:r>
              <a:rPr lang="sk-SK" dirty="0" smtClean="0"/>
              <a:t>vody a dve oxidu uhličitého)</a:t>
            </a:r>
          </a:p>
          <a:p>
            <a:r>
              <a:rPr lang="sk-SK" dirty="0" smtClean="0"/>
              <a:t>Čo do počtu častíc tvorí kyslík asi pätinu vzduchu</a:t>
            </a:r>
          </a:p>
          <a:p>
            <a:r>
              <a:rPr lang="sk-SK" dirty="0" smtClean="0"/>
              <a:t>Korekcia bude (veľmi približne) na úrovni 6-7%</a:t>
            </a:r>
          </a:p>
          <a:p>
            <a:pPr lvl="1"/>
            <a:r>
              <a:rPr lang="sk-SK" dirty="0" smtClean="0"/>
              <a:t>Čo nie je úplne málo</a:t>
            </a:r>
            <a:endParaRPr lang="sk-SK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7653734"/>
              </p:ext>
            </p:extLst>
          </p:nvPr>
        </p:nvGraphicFramePr>
        <p:xfrm>
          <a:off x="3635896" y="1556792"/>
          <a:ext cx="2232769" cy="648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9" name="Equation" r:id="rId3" imgW="698400" imgH="203040" progId="Equation.DSMT4">
                  <p:embed/>
                </p:oleObj>
              </mc:Choice>
              <mc:Fallback>
                <p:oleObj name="Equation" r:id="rId3" imgW="6984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1556792"/>
                        <a:ext cx="2232769" cy="6486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6639154"/>
              </p:ext>
            </p:extLst>
          </p:nvPr>
        </p:nvGraphicFramePr>
        <p:xfrm>
          <a:off x="2627784" y="2276872"/>
          <a:ext cx="3967162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0" name="Equation" r:id="rId5" imgW="1638000" imgH="228600" progId="Equation.DSMT4">
                  <p:embed/>
                </p:oleObj>
              </mc:Choice>
              <mc:Fallback>
                <p:oleObj name="Equation" r:id="rId5" imgW="16380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2276872"/>
                        <a:ext cx="3967162" cy="554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788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Ďalšie korekcie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r>
              <a:rPr lang="sk-SK" dirty="0" smtClean="0"/>
              <a:t>Teplota vzduchu pri zakrytí</a:t>
            </a:r>
          </a:p>
          <a:p>
            <a:r>
              <a:rPr lang="sk-SK" dirty="0" smtClean="0"/>
              <a:t>Straty tepla vedením</a:t>
            </a:r>
          </a:p>
          <a:p>
            <a:r>
              <a:rPr lang="sk-SK" dirty="0" smtClean="0"/>
              <a:t>Nasávanie vzduchu pri nedostatočnej výške hladiny vody</a:t>
            </a:r>
          </a:p>
          <a:p>
            <a:r>
              <a:rPr lang="sk-SK" dirty="0" smtClean="0"/>
              <a:t>Počiatočná výška hladiny (približne polovica výšky hladiny v miske)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3613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Čo robiť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r>
              <a:rPr lang="sk-SK" dirty="0" smtClean="0"/>
              <a:t>V prvom rade poriadne namerať experimenty  porovnať s teóriou vrátane rôznych korekcií</a:t>
            </a:r>
          </a:p>
          <a:p>
            <a:r>
              <a:rPr lang="sk-SK" dirty="0" smtClean="0"/>
              <a:t>Optimálne merať aj teploty v pohári na rôznych miestach</a:t>
            </a:r>
          </a:p>
          <a:p>
            <a:r>
              <a:rPr lang="sk-SK" dirty="0" smtClean="0"/>
              <a:t>V druhom kole sa zamerať na dynamiku procesu</a:t>
            </a:r>
          </a:p>
          <a:p>
            <a:pPr lvl="1"/>
            <a:r>
              <a:rPr lang="sk-SK" dirty="0" smtClean="0"/>
              <a:t>Proces zhasínania sviečky</a:t>
            </a:r>
          </a:p>
          <a:p>
            <a:pPr lvl="1"/>
            <a:r>
              <a:rPr lang="sk-SK" dirty="0" smtClean="0"/>
              <a:t>Proces nasávania vody</a:t>
            </a:r>
          </a:p>
          <a:p>
            <a:r>
              <a:rPr lang="sk-SK" dirty="0" smtClean="0"/>
              <a:t>Úloha je koncipovaná široko, pozor na iné javy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2233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Zdroje dát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Vlastnosti vzduchu (</a:t>
            </a:r>
            <a:r>
              <a:rPr lang="sk-SK" dirty="0" err="1" smtClean="0"/>
              <a:t>Wikipedia</a:t>
            </a:r>
            <a:r>
              <a:rPr lang="sk-SK" dirty="0" smtClean="0"/>
              <a:t>, </a:t>
            </a:r>
            <a:r>
              <a:rPr lang="sk-SK" dirty="0" err="1"/>
              <a:t>W</a:t>
            </a:r>
            <a:r>
              <a:rPr lang="sk-SK" smtClean="0"/>
              <a:t>olfram</a:t>
            </a:r>
            <a:r>
              <a:rPr lang="sk-SK" dirty="0" smtClean="0"/>
              <a:t> </a:t>
            </a:r>
            <a:r>
              <a:rPr lang="sk-SK" dirty="0" err="1" smtClean="0"/>
              <a:t>Alpha</a:t>
            </a:r>
            <a:r>
              <a:rPr lang="sk-SK" dirty="0" smtClean="0"/>
              <a:t>)</a:t>
            </a:r>
          </a:p>
          <a:p>
            <a:r>
              <a:rPr lang="sk-SK" dirty="0" err="1" smtClean="0"/>
              <a:t>Kit</a:t>
            </a:r>
            <a:r>
              <a:rPr lang="sk-SK" dirty="0" smtClean="0"/>
              <a:t> </a:t>
            </a:r>
            <a:r>
              <a:rPr lang="sk-SK" dirty="0" err="1" smtClean="0"/>
              <a:t>Ilju</a:t>
            </a:r>
            <a:r>
              <a:rPr lang="sk-SK" dirty="0" smtClean="0"/>
              <a:t> </a:t>
            </a:r>
            <a:r>
              <a:rPr lang="sk-SK" dirty="0" err="1" smtClean="0"/>
              <a:t>Marčenka</a:t>
            </a:r>
            <a:r>
              <a:rPr lang="sk-SK" dirty="0" smtClean="0"/>
              <a:t> (</a:t>
            </a:r>
            <a:r>
              <a:rPr lang="sk-SK" dirty="0" err="1" smtClean="0">
                <a:hlinkClick r:id="rId2"/>
              </a:rPr>
              <a:t>www.tmfsr.sk</a:t>
            </a:r>
            <a:r>
              <a:rPr lang="sk-SK" dirty="0" smtClean="0"/>
              <a:t>)</a:t>
            </a:r>
          </a:p>
          <a:p>
            <a:endParaRPr lang="sk-SK" dirty="0"/>
          </a:p>
          <a:p>
            <a:pPr marL="0" indent="0">
              <a:buNone/>
            </a:pPr>
            <a:r>
              <a:rPr lang="sk-SK" sz="1800" dirty="0" err="1" smtClean="0"/>
              <a:t>Disclaimer</a:t>
            </a:r>
            <a:r>
              <a:rPr lang="sk-SK" sz="1800" dirty="0" smtClean="0"/>
              <a:t>: Všetky tvrdenia, vzorce a výpočty sú uvedené bez záruky. Aspoň jedna chyba v prezentácii je skoro istá. Zopakovanie prezentovaného riešenia na súťaži nie je garanciou získania dobrých bodov, naopak, zopakovanie chyby z prezentácie vo vlastnom riešení skoro s istotou vedie k bodovému pádu. </a:t>
            </a:r>
          </a:p>
        </p:txBody>
      </p:sp>
    </p:spTree>
    <p:extLst>
      <p:ext uri="{BB962C8B-B14F-4D97-AF65-F5344CB8AC3E}">
        <p14:creationId xmlns:p14="http://schemas.microsoft.com/office/powerpoint/2010/main" val="111246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Zadanie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sk-SK" sz="2800" dirty="0"/>
              <a:t>Naplňte misku vodou a do jej stredu postavte sviečku. Zapáľte ju a prikryte priehľadným pohárom. Preskúmajte a vysvetlite javy, ktoré budú nasledovať.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44341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Detailný pohľad</a:t>
            </a:r>
            <a:endParaRPr lang="sk-SK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9911268"/>
              </p:ext>
            </p:extLst>
          </p:nvPr>
        </p:nvGraphicFramePr>
        <p:xfrm>
          <a:off x="4139952" y="3068960"/>
          <a:ext cx="1079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9" name="Packager Shell Object" showAsIcon="1" r:id="rId3" imgW="1078920" imgH="685800" progId="Package">
                  <p:embed/>
                </p:oleObj>
              </mc:Choice>
              <mc:Fallback>
                <p:oleObj name="Packager Shell Object" showAsIcon="1" r:id="rId3" imgW="10789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39952" y="3068960"/>
                        <a:ext cx="10795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164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Slow</a:t>
            </a:r>
            <a:r>
              <a:rPr lang="sk-SK" dirty="0" smtClean="0"/>
              <a:t> </a:t>
            </a:r>
            <a:r>
              <a:rPr lang="sk-SK" dirty="0" err="1" smtClean="0"/>
              <a:t>motion</a:t>
            </a:r>
            <a:endParaRPr lang="sk-SK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191864"/>
              </p:ext>
            </p:extLst>
          </p:nvPr>
        </p:nvGraphicFramePr>
        <p:xfrm>
          <a:off x="3995936" y="3212976"/>
          <a:ext cx="9779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3" name="Packager Shell Object" showAsIcon="1" r:id="rId3" imgW="977400" imgH="685800" progId="Package">
                  <p:embed/>
                </p:oleObj>
              </mc:Choice>
              <mc:Fallback>
                <p:oleObj name="Packager Shell Object" showAsIcon="1" r:id="rId3" imgW="97740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95936" y="3212976"/>
                        <a:ext cx="9779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084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Parametre pokusu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/>
          </a:bodyPr>
          <a:lstStyle/>
          <a:p>
            <a:r>
              <a:rPr lang="sk-SK" dirty="0" smtClean="0"/>
              <a:t>Objem pohára asi 2 dl</a:t>
            </a:r>
          </a:p>
          <a:p>
            <a:r>
              <a:rPr lang="sk-SK" dirty="0" smtClean="0"/>
              <a:t>Teplota okolia cca 300 K</a:t>
            </a:r>
          </a:p>
          <a:p>
            <a:r>
              <a:rPr lang="sk-SK" dirty="0" smtClean="0"/>
              <a:t>Hustota vzduchu</a:t>
            </a:r>
          </a:p>
          <a:p>
            <a:r>
              <a:rPr lang="sk-SK" dirty="0" smtClean="0"/>
              <a:t>Tepelná kapacita vzduchu  </a:t>
            </a:r>
          </a:p>
          <a:p>
            <a:r>
              <a:rPr lang="sk-SK" dirty="0" err="1" smtClean="0"/>
              <a:t>Atmosferický</a:t>
            </a:r>
            <a:r>
              <a:rPr lang="sk-SK" dirty="0" smtClean="0"/>
              <a:t> tlak 100 000 </a:t>
            </a:r>
            <a:r>
              <a:rPr lang="sk-SK" dirty="0" err="1" smtClean="0"/>
              <a:t>Pa</a:t>
            </a:r>
            <a:endParaRPr lang="en-US" dirty="0" smtClean="0"/>
          </a:p>
          <a:p>
            <a:r>
              <a:rPr lang="sk-SK" dirty="0"/>
              <a:t>Hmotnostný podiel kyslíka vo vzduchu 23%</a:t>
            </a:r>
          </a:p>
          <a:p>
            <a:r>
              <a:rPr lang="sk-SK" dirty="0"/>
              <a:t>Zloženie sviečky – ropný vosk - parafín </a:t>
            </a:r>
          </a:p>
          <a:p>
            <a:r>
              <a:rPr lang="sk-SK" dirty="0" smtClean="0"/>
              <a:t>Výhrevnosť </a:t>
            </a:r>
            <a:r>
              <a:rPr lang="sk-SK" dirty="0"/>
              <a:t>vosku 200 </a:t>
            </a:r>
            <a:r>
              <a:rPr lang="sk-SK" dirty="0" err="1"/>
              <a:t>kJ</a:t>
            </a:r>
            <a:r>
              <a:rPr lang="sk-SK" dirty="0"/>
              <a:t>/kg</a:t>
            </a:r>
          </a:p>
          <a:p>
            <a:r>
              <a:rPr lang="sk-SK" dirty="0"/>
              <a:t>Chemické zloženie vosku C</a:t>
            </a:r>
            <a:r>
              <a:rPr lang="sk-SK" baseline="-25000" dirty="0"/>
              <a:t>n</a:t>
            </a:r>
            <a:r>
              <a:rPr lang="sk-SK" dirty="0"/>
              <a:t>H</a:t>
            </a:r>
            <a:r>
              <a:rPr lang="sk-SK" baseline="-25000" dirty="0"/>
              <a:t>2n+2 </a:t>
            </a:r>
            <a:r>
              <a:rPr lang="sk-SK" dirty="0"/>
              <a:t>s 20</a:t>
            </a:r>
            <a:r>
              <a:rPr lang="en-US" dirty="0" smtClean="0"/>
              <a:t>&lt;n&lt;40</a:t>
            </a:r>
            <a:endParaRPr lang="sk-SK" baseline="-25000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2744887"/>
              </p:ext>
            </p:extLst>
          </p:nvPr>
        </p:nvGraphicFramePr>
        <p:xfrm>
          <a:off x="3779912" y="2348880"/>
          <a:ext cx="1724025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2" name="Equation" r:id="rId3" imgW="711000" imgH="241200" progId="Equation.DSMT4">
                  <p:embed/>
                </p:oleObj>
              </mc:Choice>
              <mc:Fallback>
                <p:oleObj name="Equation" r:id="rId3" imgW="711000" imgH="241200" progId="Equation.DSMT4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912" y="2348880"/>
                        <a:ext cx="1724025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5168068"/>
              </p:ext>
            </p:extLst>
          </p:nvPr>
        </p:nvGraphicFramePr>
        <p:xfrm>
          <a:off x="5249863" y="3013075"/>
          <a:ext cx="1662112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3" name="Equation" r:id="rId5" imgW="685800" imgH="228600" progId="Equation.DSMT4">
                  <p:embed/>
                </p:oleObj>
              </mc:Choice>
              <mc:Fallback>
                <p:oleObj name="Equation" r:id="rId5" imgW="685800" imgH="228600" progId="Equation.DSMT4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9863" y="3013075"/>
                        <a:ext cx="1662112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828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Horenie</a:t>
            </a:r>
            <a:r>
              <a:rPr lang="en-US" dirty="0" smtClean="0"/>
              <a:t> </a:t>
            </a:r>
            <a:r>
              <a:rPr lang="en-US" dirty="0" err="1" smtClean="0"/>
              <a:t>vosku</a:t>
            </a:r>
            <a:endParaRPr lang="sk-SK" dirty="0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9934633"/>
              </p:ext>
            </p:extLst>
          </p:nvPr>
        </p:nvGraphicFramePr>
        <p:xfrm>
          <a:off x="1187624" y="1556792"/>
          <a:ext cx="710565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8" name="Equation" r:id="rId3" imgW="2933640" imgH="482400" progId="Equation.DSMT4">
                  <p:embed/>
                </p:oleObj>
              </mc:Choice>
              <mc:Fallback>
                <p:oleObj name="Equation" r:id="rId3" imgW="2933640" imgH="482400" progId="Equation.DSMT4">
                  <p:embed/>
                  <p:pic>
                    <p:nvPicPr>
                      <p:cNvPr id="0" name="Objek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1556792"/>
                        <a:ext cx="7105650" cy="116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ástupný symbol obsahu 4"/>
          <p:cNvSpPr>
            <a:spLocks noGrp="1"/>
          </p:cNvSpPr>
          <p:nvPr>
            <p:ph idx="1"/>
          </p:nvPr>
        </p:nvSpPr>
        <p:spPr>
          <a:xfrm>
            <a:off x="457200" y="3068960"/>
            <a:ext cx="8229600" cy="3057203"/>
          </a:xfrm>
        </p:spPr>
        <p:txBody>
          <a:bodyPr>
            <a:normAutofit/>
          </a:bodyPr>
          <a:lstStyle/>
          <a:p>
            <a:r>
              <a:rPr lang="sk-SK" dirty="0" smtClean="0"/>
              <a:t>Hmotnosti atómov v jednotkách </a:t>
            </a:r>
          </a:p>
          <a:p>
            <a:r>
              <a:rPr lang="sk-SK" dirty="0" smtClean="0"/>
              <a:t>H=2, C=12, O=16</a:t>
            </a:r>
          </a:p>
          <a:p>
            <a:r>
              <a:rPr lang="sk-SK" dirty="0" smtClean="0"/>
              <a:t>Hmotnostne sa spotrebuje pri horení trikrát toľko kyslíka ako vosku</a:t>
            </a:r>
          </a:p>
          <a:p>
            <a:endParaRPr lang="sk-SK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2455949"/>
              </p:ext>
            </p:extLst>
          </p:nvPr>
        </p:nvGraphicFramePr>
        <p:xfrm>
          <a:off x="6300192" y="3212976"/>
          <a:ext cx="2163961" cy="461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9" name="Equation" r:id="rId5" imgW="1130040" imgH="241200" progId="Equation.DSMT4">
                  <p:embed/>
                </p:oleObj>
              </mc:Choice>
              <mc:Fallback>
                <p:oleObj name="Equation" r:id="rId5" imgW="1130040" imgH="241200" progId="Equation.DSMT4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192" y="3212976"/>
                        <a:ext cx="2163961" cy="4613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326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Koľko tepla získam?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Hmotnosť kyslíka v pohári</a:t>
            </a:r>
          </a:p>
          <a:p>
            <a:endParaRPr lang="sk-SK" dirty="0" smtClean="0"/>
          </a:p>
          <a:p>
            <a:r>
              <a:rPr lang="sk-SK" dirty="0" smtClean="0"/>
              <a:t>Hmotnosť spáleného vosku bude tretinová</a:t>
            </a:r>
          </a:p>
          <a:p>
            <a:r>
              <a:rPr lang="sk-SK" dirty="0" smtClean="0"/>
              <a:t>Získané teplo</a:t>
            </a:r>
          </a:p>
          <a:p>
            <a:endParaRPr lang="sk-SK" dirty="0" smtClean="0"/>
          </a:p>
          <a:p>
            <a:endParaRPr lang="sk-SK" sz="3600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5521311"/>
              </p:ext>
            </p:extLst>
          </p:nvPr>
        </p:nvGraphicFramePr>
        <p:xfrm>
          <a:off x="2267744" y="2204864"/>
          <a:ext cx="4570136" cy="503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5" name="Equation" r:id="rId3" imgW="2184120" imgH="241200" progId="Equation.DSMT4">
                  <p:embed/>
                </p:oleObj>
              </mc:Choice>
              <mc:Fallback>
                <p:oleObj name="Equation" r:id="rId3" imgW="2184120" imgH="241200" progId="Equation.DSMT4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2204864"/>
                        <a:ext cx="4570136" cy="5038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9100288"/>
              </p:ext>
            </p:extLst>
          </p:nvPr>
        </p:nvGraphicFramePr>
        <p:xfrm>
          <a:off x="1907704" y="4437112"/>
          <a:ext cx="5244907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6" name="Equation" r:id="rId5" imgW="2044440" imgH="393480" progId="Equation.DSMT4">
                  <p:embed/>
                </p:oleObj>
              </mc:Choice>
              <mc:Fallback>
                <p:oleObj name="Equation" r:id="rId5" imgW="2044440" imgH="393480" progId="Equation.DSMT4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4437112"/>
                        <a:ext cx="5244907" cy="1008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97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 koľko sa zohreje vzduch?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lnSpcReduction="10000"/>
          </a:bodyPr>
          <a:lstStyle/>
          <a:p>
            <a:r>
              <a:rPr lang="sk-SK" dirty="0" smtClean="0"/>
              <a:t>Budem predpokladať, že jav je rýchly a neprebieha tepelná výmena s okolím</a:t>
            </a:r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r>
              <a:rPr lang="sk-SK" dirty="0" smtClean="0"/>
              <a:t>Veľmi rozumný odhad – treba potvrdiť v experimente</a:t>
            </a:r>
          </a:p>
          <a:p>
            <a:r>
              <a:rPr lang="sk-SK" dirty="0" smtClean="0"/>
              <a:t>Pozor na straty vedením a počiatočnú teplotu (pri zakrytí v pohári nie je teplota okolia)</a:t>
            </a:r>
            <a:endParaRPr lang="sk-SK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125523"/>
              </p:ext>
            </p:extLst>
          </p:nvPr>
        </p:nvGraphicFramePr>
        <p:xfrm>
          <a:off x="1691680" y="2924944"/>
          <a:ext cx="4987925" cy="104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Equation" r:id="rId3" imgW="2057400" imgH="431640" progId="Equation.DSMT4">
                  <p:embed/>
                </p:oleObj>
              </mc:Choice>
              <mc:Fallback>
                <p:oleObj name="Equation" r:id="rId3" imgW="2057400" imgH="431640" progId="Equation.DSMT4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1680" y="2924944"/>
                        <a:ext cx="4987925" cy="1046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630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Zmena objemu pri ochladení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r>
              <a:rPr lang="sk-SK" dirty="0" smtClean="0"/>
              <a:t>Stavová rovnica</a:t>
            </a:r>
          </a:p>
          <a:p>
            <a:r>
              <a:rPr lang="sk-SK" dirty="0" smtClean="0"/>
              <a:t>Zmena tlaku – pri posune hladinu o 1cm sa tlak zmení o</a:t>
            </a:r>
          </a:p>
          <a:p>
            <a:r>
              <a:rPr lang="sk-SK" dirty="0" smtClean="0"/>
              <a:t>To je tisícina atmosférického tlaku</a:t>
            </a:r>
          </a:p>
          <a:p>
            <a:r>
              <a:rPr lang="sk-SK" dirty="0" smtClean="0"/>
              <a:t>Zanedbajme teda zmenu tlaku... </a:t>
            </a:r>
            <a:endParaRPr lang="sk-SK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1871728"/>
              </p:ext>
            </p:extLst>
          </p:nvPr>
        </p:nvGraphicFramePr>
        <p:xfrm>
          <a:off x="3635896" y="1628800"/>
          <a:ext cx="1693863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4" name="Equation" r:id="rId3" imgW="698400" imgH="203040" progId="Equation.DSMT4">
                  <p:embed/>
                </p:oleObj>
              </mc:Choice>
              <mc:Fallback>
                <p:oleObj name="Equation" r:id="rId3" imgW="698400" imgH="203040" progId="Equation.DSMT4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1628800"/>
                        <a:ext cx="1693863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6840209"/>
              </p:ext>
            </p:extLst>
          </p:nvPr>
        </p:nvGraphicFramePr>
        <p:xfrm>
          <a:off x="2987824" y="2780928"/>
          <a:ext cx="418782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5" name="Equation" r:id="rId5" imgW="1726920" imgH="203040" progId="Equation.DSMT4">
                  <p:embed/>
                </p:oleObj>
              </mc:Choice>
              <mc:Fallback>
                <p:oleObj name="Equation" r:id="rId5" imgW="1726920" imgH="203040" progId="Equation.DSMT4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2780928"/>
                        <a:ext cx="4187825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7912606"/>
              </p:ext>
            </p:extLst>
          </p:nvPr>
        </p:nvGraphicFramePr>
        <p:xfrm>
          <a:off x="3923928" y="4653136"/>
          <a:ext cx="1200150" cy="104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6" name="Equation" r:id="rId7" imgW="495000" imgH="431640" progId="Equation.DSMT4">
                  <p:embed/>
                </p:oleObj>
              </mc:Choice>
              <mc:Fallback>
                <p:oleObj name="Equation" r:id="rId7" imgW="495000" imgH="431640" progId="Equation.DSMT4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4653136"/>
                        <a:ext cx="1200150" cy="1046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271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1897</TotalTime>
  <Words>417</Words>
  <Application>Microsoft Office PowerPoint</Application>
  <PresentationFormat>On-screen Show (4:3)</PresentationFormat>
  <Paragraphs>73</Paragraphs>
  <Slides>15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Office Theme</vt:lpstr>
      <vt:lpstr>Equation</vt:lpstr>
      <vt:lpstr>Packager Shell Object</vt:lpstr>
      <vt:lpstr>10. Stúpajúca voda</vt:lpstr>
      <vt:lpstr>Zadanie</vt:lpstr>
      <vt:lpstr>Detailný pohľad</vt:lpstr>
      <vt:lpstr>Slow motion</vt:lpstr>
      <vt:lpstr>Parametre pokusu</vt:lpstr>
      <vt:lpstr>Horenie vosku</vt:lpstr>
      <vt:lpstr>Koľko tepla získam?</vt:lpstr>
      <vt:lpstr>O koľko sa zohreje vzduch?</vt:lpstr>
      <vt:lpstr>Zmena objemu pri ochladení</vt:lpstr>
      <vt:lpstr>Výsledný objem</vt:lpstr>
      <vt:lpstr>Stavová rovnica ešte raz</vt:lpstr>
      <vt:lpstr>Korekcia na zmenu častíc</vt:lpstr>
      <vt:lpstr>Ďalšie korekcie</vt:lpstr>
      <vt:lpstr>Čo robiť</vt:lpstr>
      <vt:lpstr>Zdroje dát</vt:lpstr>
    </vt:vector>
  </TitlesOfParts>
  <Company>FI MUNI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Vynájdite sa</dc:title>
  <dc:creator>Martin Plesch</dc:creator>
  <cp:lastModifiedBy>Martin Plesch</cp:lastModifiedBy>
  <cp:revision>36</cp:revision>
  <dcterms:created xsi:type="dcterms:W3CDTF">2012-10-02T14:34:34Z</dcterms:created>
  <dcterms:modified xsi:type="dcterms:W3CDTF">2012-10-24T19:39:41Z</dcterms:modified>
</cp:coreProperties>
</file>